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95" r:id="rId2"/>
    <p:sldMasterId id="2147483712" r:id="rId3"/>
    <p:sldMasterId id="2147483729" r:id="rId4"/>
  </p:sldMasterIdLst>
  <p:notesMasterIdLst>
    <p:notesMasterId r:id="rId18"/>
  </p:notesMasterIdLst>
  <p:sldIdLst>
    <p:sldId id="292" r:id="rId5"/>
    <p:sldId id="271" r:id="rId6"/>
    <p:sldId id="293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6" r:id="rId15"/>
    <p:sldId id="317" r:id="rId16"/>
    <p:sldId id="31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F39"/>
    <a:srgbClr val="9AD1F0"/>
    <a:srgbClr val="FCAF17"/>
    <a:srgbClr val="D8B1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3" autoAdjust="0"/>
    <p:restoredTop sz="94721"/>
  </p:normalViewPr>
  <p:slideViewPr>
    <p:cSldViewPr snapToGrid="0" snapToObjects="1">
      <p:cViewPr varScale="1">
        <p:scale>
          <a:sx n="106" d="100"/>
          <a:sy n="106" d="100"/>
        </p:scale>
        <p:origin x="7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1CC1C-E04F-5746-9273-0C628152FE6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3923D-B9BF-9F44-A2FF-065E37B81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5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3923D-B9BF-9F44-A2FF-065E37B81C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42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34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258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44D521-68E2-C749-A9F2-60A3C2607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C526D04-089F-244B-A268-711014C054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0808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3836EB-766A-534F-BC98-A335FAD9B5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F10F20-35A6-ED40-9E2D-1BA07143F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B11E014-B156-CD4D-B9F4-89FEC375B5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1049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F7A55-9880-3C43-B0CB-B0B25AAE04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410C58-1586-BA41-83F6-2A9D940C9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2C0782F-43EC-1642-8533-41A1B40849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2701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B22455-15EF-9F4A-8944-649986A0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B78C12-7B56-EB47-8169-D4C23F005A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746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0979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0593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96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70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647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094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C7C1BC3-E15F-D34B-BD28-F312B456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79759E2-B98B-5C46-9D45-1A01AB96D6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6411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747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0950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200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28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802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E5F48-7E9E-3344-95A6-888280517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F70779-D3A3-3F42-B1A3-2A64CC15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DA728C8-7909-7349-AF65-927D93833B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5361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30408-977E-D047-99A9-EF2FB6303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723265-71EE-1044-933D-610CE9DD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4E90D23-247A-EE46-8AC0-0876ABD703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7155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B594C-28EC-D24F-B2E5-3A157560B5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40FC90-3A93-CC4F-BDBD-612B4698F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FCAAE3A-B1BE-E545-9E1E-1408EE6711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501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1DBF87-7255-594B-B8D5-7346664AC2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35206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C5EAA2-9B6A-E64A-8911-60ED04B4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4820C9-8081-0D4C-BC75-9F8EAD16AA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3459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74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5443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14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1896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78507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7014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3459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6224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8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0061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760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23443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40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95B7F-ECB4-6248-A0A2-F62D6AC5FF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30207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23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14557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21542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474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3827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118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32204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4948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79333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2476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735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091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3058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146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82B184-CC21-C745-A6DA-72AAACC9E5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569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3082688-62D6-444E-B064-323A5DC8CB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5852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63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34607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EA8C6C6-6CC0-2949-B37A-1713BFD91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1E61ECE-DD11-434A-BFC5-CC3EAAD56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4E56921-ED46-5D4F-AA8E-D9DFBBDB5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091BFEA-2E6F-3C48-B971-A2D405292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81633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4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CDCE40-0EC3-1F4C-9FE1-6A8824F99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327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1771B3-2B9D-8048-B51F-9405C1A5D1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351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9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51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1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765" r:id="rId3"/>
    <p:sldLayoutId id="2147483684" r:id="rId4"/>
    <p:sldLayoutId id="2147483685" r:id="rId5"/>
    <p:sldLayoutId id="2147483686" r:id="rId6"/>
    <p:sldLayoutId id="2147483688" r:id="rId7"/>
    <p:sldLayoutId id="2147483689" r:id="rId8"/>
    <p:sldLayoutId id="2147483711" r:id="rId9"/>
    <p:sldLayoutId id="2147483690" r:id="rId10"/>
    <p:sldLayoutId id="2147483761" r:id="rId11"/>
    <p:sldLayoutId id="2147483746" r:id="rId12"/>
    <p:sldLayoutId id="2147483747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903C85-69BE-E743-BB5D-297DC90D37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6" r:id="rId3"/>
    <p:sldLayoutId id="2147483699" r:id="rId4"/>
    <p:sldLayoutId id="2147483700" r:id="rId5"/>
    <p:sldLayoutId id="2147483701" r:id="rId6"/>
    <p:sldLayoutId id="2147483704" r:id="rId7"/>
    <p:sldLayoutId id="2147483705" r:id="rId8"/>
    <p:sldLayoutId id="2147483760" r:id="rId9"/>
    <p:sldLayoutId id="2147483748" r:id="rId10"/>
    <p:sldLayoutId id="2147483749" r:id="rId11"/>
    <p:sldLayoutId id="2147483750" r:id="rId12"/>
    <p:sldLayoutId id="2147483706" r:id="rId13"/>
    <p:sldLayoutId id="2147483707" r:id="rId14"/>
    <p:sldLayoutId id="2147483708" r:id="rId15"/>
    <p:sldLayoutId id="214748370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AF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1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20" r:id="rId5"/>
    <p:sldLayoutId id="2147483722" r:id="rId6"/>
    <p:sldLayoutId id="2147483723" r:id="rId7"/>
    <p:sldLayoutId id="2147483724" r:id="rId8"/>
    <p:sldLayoutId id="2147483759" r:id="rId9"/>
    <p:sldLayoutId id="2147483753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AD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E593CD-AD13-FC40-9134-AFE14BE8B96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6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2" r:id="rId2"/>
    <p:sldLayoutId id="2147483733" r:id="rId3"/>
    <p:sldLayoutId id="2147483734" r:id="rId4"/>
    <p:sldLayoutId id="2147483738" r:id="rId5"/>
    <p:sldLayoutId id="2147483739" r:id="rId6"/>
    <p:sldLayoutId id="2147483740" r:id="rId7"/>
    <p:sldLayoutId id="2147483741" r:id="rId8"/>
    <p:sldLayoutId id="2147483762" r:id="rId9"/>
    <p:sldLayoutId id="2147483756" r:id="rId10"/>
    <p:sldLayoutId id="2147483742" r:id="rId11"/>
    <p:sldLayoutId id="2147483743" r:id="rId12"/>
    <p:sldLayoutId id="2147483744" r:id="rId13"/>
    <p:sldLayoutId id="214748374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lib.uni-obuda.hu/tagkonyvtarak" TargetMode="Externa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047A-40B1-4E46-80BD-4C0081F89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777" y="2511268"/>
            <a:ext cx="10515600" cy="556101"/>
          </a:xfrm>
        </p:spPr>
        <p:txBody>
          <a:bodyPr>
            <a:noAutofit/>
          </a:bodyPr>
          <a:lstStyle/>
          <a:p>
            <a:pPr algn="ctr"/>
            <a:r>
              <a:rPr lang="hu-HU" dirty="0"/>
              <a:t>Egyetemi Könyvtár</a:t>
            </a:r>
            <a:br>
              <a:rPr lang="hu-HU" dirty="0"/>
            </a:br>
            <a:r>
              <a:rPr lang="hu-HU" i="1" dirty="0"/>
              <a:t>Könyvtárhasználat</a:t>
            </a:r>
            <a:br>
              <a:rPr lang="hu-HU" sz="4000" dirty="0"/>
            </a:br>
            <a:endParaRPr lang="en-US" sz="4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43F047A-40B1-4E46-80BD-4C0081F89145}"/>
              </a:ext>
            </a:extLst>
          </p:cNvPr>
          <p:cNvSpPr txBox="1">
            <a:spLocks/>
          </p:cNvSpPr>
          <p:nvPr/>
        </p:nvSpPr>
        <p:spPr>
          <a:xfrm>
            <a:off x="838200" y="37070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3816451" y="4902834"/>
            <a:ext cx="8147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Honlap: http://lib.uni-obuda.hu</a:t>
            </a:r>
          </a:p>
          <a:p>
            <a:r>
              <a:rPr lang="hu-HU" dirty="0">
                <a:solidFill>
                  <a:schemeClr val="bg1"/>
                </a:solidFill>
              </a:rPr>
              <a:t>Facebook: https://www.facebook.com/OE.Egyetemi.Konyvtar</a:t>
            </a:r>
          </a:p>
          <a:p>
            <a:r>
              <a:rPr lang="hu-HU" dirty="0">
                <a:solidFill>
                  <a:schemeClr val="bg1"/>
                </a:solidFill>
              </a:rPr>
              <a:t>E-mail: mtmt@uni-obuda.hu ; open.access@lib.uni-obuda.hu</a:t>
            </a:r>
          </a:p>
          <a:p>
            <a:r>
              <a:rPr lang="hu-HU" dirty="0">
                <a:solidFill>
                  <a:schemeClr val="bg1"/>
                </a:solidFill>
              </a:rPr>
              <a:t>	+ tagkönyvtáranként külön mail cím.</a:t>
            </a:r>
          </a:p>
          <a:p>
            <a:r>
              <a:rPr lang="hu-HU" dirty="0">
                <a:solidFill>
                  <a:schemeClr val="bg1"/>
                </a:solidFill>
              </a:rPr>
              <a:t>Messenger: http://m.me/OE.Egyetemi.Konyvtar/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89" y="3572765"/>
            <a:ext cx="2936162" cy="2820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6583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E5EB5F-D064-D747-9514-DAB589BE13FB}"/>
              </a:ext>
            </a:extLst>
          </p:cNvPr>
          <p:cNvSpPr txBox="1">
            <a:spLocks/>
          </p:cNvSpPr>
          <p:nvPr/>
        </p:nvSpPr>
        <p:spPr>
          <a:xfrm>
            <a:off x="2960573" y="617472"/>
            <a:ext cx="10515600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sz="2800" dirty="0"/>
              <a:t>Egyetemi Könyvtár</a:t>
            </a:r>
            <a:endParaRPr lang="en-US" sz="2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4EE2AAA-1B42-2D46-AD75-2389994F15AD}"/>
              </a:ext>
            </a:extLst>
          </p:cNvPr>
          <p:cNvSpPr txBox="1">
            <a:spLocks/>
          </p:cNvSpPr>
          <p:nvPr/>
        </p:nvSpPr>
        <p:spPr>
          <a:xfrm>
            <a:off x="7269337" y="651048"/>
            <a:ext cx="4481945" cy="488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u-HU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 olvasószolgálat</a:t>
            </a:r>
          </a:p>
        </p:txBody>
      </p:sp>
      <p:sp>
        <p:nvSpPr>
          <p:cNvPr id="7" name="Téglalap 6"/>
          <p:cNvSpPr/>
          <p:nvPr/>
        </p:nvSpPr>
        <p:spPr>
          <a:xfrm>
            <a:off x="583432" y="1901529"/>
            <a:ext cx="1116785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 Könyvtár egyes szolgáltatásait nyitvatartási időben online is elérhetik. 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 tagkönyvtárak elérhetőségei megtalálhatók a következő oldalon: 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b="1" kern="0" dirty="0">
                <a:solidFill>
                  <a:schemeClr val="bg1"/>
                </a:solidFill>
                <a:latin typeface="Century Gothic"/>
                <a:hlinkClick r:id="rId2"/>
              </a:rPr>
              <a:t>http://lib.uni-obuda.hu/tagkonyvtarak</a:t>
            </a:r>
            <a:endParaRPr lang="hu-HU" b="1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Az Egyetemi Könyvtár Facebook oldalán pedig, </a:t>
            </a:r>
            <a:r>
              <a:rPr lang="hu-HU" kern="0" dirty="0" err="1">
                <a:solidFill>
                  <a:schemeClr val="bg1"/>
                </a:solidFill>
                <a:latin typeface="Century Gothic"/>
              </a:rPr>
              <a:t>messengeren</a:t>
            </a:r>
            <a:r>
              <a:rPr lang="hu-HU" kern="0" dirty="0">
                <a:solidFill>
                  <a:schemeClr val="bg1"/>
                </a:solidFill>
                <a:latin typeface="Century Gothic"/>
              </a:rPr>
              <a:t> keresztül is lehetséges a könyvtárosoktól kérdezni.</a:t>
            </a:r>
          </a:p>
          <a:p>
            <a:pPr algn="ctr" defTabSz="457200">
              <a:spcBef>
                <a:spcPts val="1000"/>
              </a:spcBef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Messenger: http://m.me/OE.Egyetemi.Konyvtar/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45191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E5EB5F-D064-D747-9514-DAB589BE13FB}"/>
              </a:ext>
            </a:extLst>
          </p:cNvPr>
          <p:cNvSpPr txBox="1">
            <a:spLocks/>
          </p:cNvSpPr>
          <p:nvPr/>
        </p:nvSpPr>
        <p:spPr>
          <a:xfrm>
            <a:off x="2960573" y="617472"/>
            <a:ext cx="10515600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sz="2800" dirty="0"/>
              <a:t>Egyetemi Könyvtár</a:t>
            </a:r>
            <a:endParaRPr lang="en-US" sz="2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4EE2AAA-1B42-2D46-AD75-2389994F15AD}"/>
              </a:ext>
            </a:extLst>
          </p:cNvPr>
          <p:cNvSpPr txBox="1">
            <a:spLocks/>
          </p:cNvSpPr>
          <p:nvPr/>
        </p:nvSpPr>
        <p:spPr>
          <a:xfrm>
            <a:off x="7269337" y="651048"/>
            <a:ext cx="4481945" cy="488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u-HU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Hosszabbítás</a:t>
            </a:r>
          </a:p>
        </p:txBody>
      </p:sp>
      <p:sp>
        <p:nvSpPr>
          <p:cNvPr id="7" name="Téglalap 6"/>
          <p:cNvSpPr/>
          <p:nvPr/>
        </p:nvSpPr>
        <p:spPr>
          <a:xfrm>
            <a:off x="1232019" y="1935942"/>
            <a:ext cx="95387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Amennyiben elfelejtették kikölcsönzött könyveik lejárati dátumait, vagy hosszabbítani szeretnének, az olvasójegy segítségével a könyvtár katalógusában az „Olvasójegyem” ikonra kattintva tudnak belépni a könyvtári adatbázisba.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0" b="20781"/>
          <a:stretch/>
        </p:blipFill>
        <p:spPr bwMode="auto">
          <a:xfrm>
            <a:off x="2968352" y="3266436"/>
            <a:ext cx="6541957" cy="3293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048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E5EB5F-D064-D747-9514-DAB589BE13FB}"/>
              </a:ext>
            </a:extLst>
          </p:cNvPr>
          <p:cNvSpPr txBox="1">
            <a:spLocks/>
          </p:cNvSpPr>
          <p:nvPr/>
        </p:nvSpPr>
        <p:spPr>
          <a:xfrm>
            <a:off x="2960573" y="617472"/>
            <a:ext cx="10515600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sz="2800" dirty="0"/>
              <a:t>Egyetemi Könyvtár</a:t>
            </a:r>
            <a:endParaRPr lang="en-US" sz="2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4EE2AAA-1B42-2D46-AD75-2389994F15AD}"/>
              </a:ext>
            </a:extLst>
          </p:cNvPr>
          <p:cNvSpPr txBox="1">
            <a:spLocks/>
          </p:cNvSpPr>
          <p:nvPr/>
        </p:nvSpPr>
        <p:spPr>
          <a:xfrm>
            <a:off x="7269337" y="651048"/>
            <a:ext cx="4481945" cy="488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u-HU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Késedelem, előjegyzés</a:t>
            </a:r>
          </a:p>
        </p:txBody>
      </p:sp>
      <p:sp>
        <p:nvSpPr>
          <p:cNvPr id="7" name="Téglalap 6"/>
          <p:cNvSpPr/>
          <p:nvPr/>
        </p:nvSpPr>
        <p:spPr>
          <a:xfrm>
            <a:off x="317619" y="2127328"/>
            <a:ext cx="4137423" cy="3395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 lejárati idő előtt egy héttel értesítő levélben emlékeztetjük az olvasókat, hogy rövidesen lejár a náluk lévő dokumentumok kölcsönzési határideje.</a:t>
            </a:r>
          </a:p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 késve visszahozott dokumentumokra késedelmi díjat számolunk fel. </a:t>
            </a:r>
            <a:r>
              <a:rPr lang="hu-HU" b="1" kern="0" dirty="0">
                <a:solidFill>
                  <a:schemeClr val="bg1"/>
                </a:solidFill>
                <a:latin typeface="Century Gothic"/>
              </a:rPr>
              <a:t>(20Ft/nap/dokumentum)</a:t>
            </a:r>
          </a:p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 késedelmi díj mértékéről szintén e-mailben küldünk értesítést.</a:t>
            </a:r>
          </a:p>
        </p:txBody>
      </p:sp>
      <p:pic>
        <p:nvPicPr>
          <p:cNvPr id="11" name="Tartalom helye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4615" y="2595849"/>
            <a:ext cx="2180892" cy="2710235"/>
          </a:xfrm>
        </p:spPr>
      </p:pic>
      <p:sp>
        <p:nvSpPr>
          <p:cNvPr id="12" name="Téglalap 11"/>
          <p:cNvSpPr/>
          <p:nvPr/>
        </p:nvSpPr>
        <p:spPr>
          <a:xfrm>
            <a:off x="7269337" y="2127328"/>
            <a:ext cx="4137423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 beiratkozott olvasóknak lehetőségük van előjegyzést kérni, ha a keresett könyv összes példánya kölcsön van.</a:t>
            </a:r>
          </a:p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Előjegyzést csak személyesen az olvasójegy bemutatásával lehet kérni.</a:t>
            </a:r>
          </a:p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Az előjegyzett dokumentum beérkezéséről e-mailben küldünk értesítést.</a:t>
            </a:r>
          </a:p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Értesítés után 10 napig vehető át a könyv.</a:t>
            </a:r>
          </a:p>
        </p:txBody>
      </p:sp>
    </p:spTree>
    <p:extLst>
      <p:ext uri="{BB962C8B-B14F-4D97-AF65-F5344CB8AC3E}">
        <p14:creationId xmlns:p14="http://schemas.microsoft.com/office/powerpoint/2010/main" val="4092439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E5EB5F-D064-D747-9514-DAB589BE13FB}"/>
              </a:ext>
            </a:extLst>
          </p:cNvPr>
          <p:cNvSpPr txBox="1">
            <a:spLocks/>
          </p:cNvSpPr>
          <p:nvPr/>
        </p:nvSpPr>
        <p:spPr>
          <a:xfrm>
            <a:off x="2960573" y="617472"/>
            <a:ext cx="10515600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sz="2800" dirty="0"/>
              <a:t>Egyetemi Könyvtár</a:t>
            </a:r>
            <a:endParaRPr lang="en-US" sz="2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4EE2AAA-1B42-2D46-AD75-2389994F15AD}"/>
              </a:ext>
            </a:extLst>
          </p:cNvPr>
          <p:cNvSpPr txBox="1">
            <a:spLocks/>
          </p:cNvSpPr>
          <p:nvPr/>
        </p:nvSpPr>
        <p:spPr>
          <a:xfrm>
            <a:off x="7269337" y="651048"/>
            <a:ext cx="4481945" cy="488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hu-HU" sz="24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689757" y="1949801"/>
            <a:ext cx="10718976" cy="1333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Az Egyetemi Könyvtárral kapcsolatos legfrissebb információk a Könyvtár portálján elérhetők:</a:t>
            </a:r>
          </a:p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sz="2800" b="1" kern="0" dirty="0">
                <a:solidFill>
                  <a:schemeClr val="bg1"/>
                </a:solidFill>
                <a:latin typeface="Century Gothic"/>
              </a:rPr>
              <a:t>LIB.UNI-OBUDA.HU</a:t>
            </a:r>
          </a:p>
        </p:txBody>
      </p:sp>
      <p:sp>
        <p:nvSpPr>
          <p:cNvPr id="9" name="Téglalap 8"/>
          <p:cNvSpPr/>
          <p:nvPr/>
        </p:nvSpPr>
        <p:spPr>
          <a:xfrm>
            <a:off x="2598300" y="3836443"/>
            <a:ext cx="690188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 Könyvtár munkatársai e-mail-ben, illetve Facebook Messenger segítségével közvetlenül elérhetők!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b="1" kern="0" dirty="0">
                <a:solidFill>
                  <a:schemeClr val="bg1"/>
                </a:solidFill>
                <a:latin typeface="Century Gothic"/>
              </a:rPr>
              <a:t>Facebook: https://www.facebook.com/OE.Egyetemi.Konyvtar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b="1" kern="0" dirty="0">
                <a:solidFill>
                  <a:schemeClr val="bg1"/>
                </a:solidFill>
                <a:latin typeface="Century Gothic"/>
              </a:rPr>
              <a:t>Messenger: 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b="1" kern="0" dirty="0">
                <a:solidFill>
                  <a:schemeClr val="bg1"/>
                </a:solidFill>
                <a:latin typeface="Century Gothic"/>
              </a:rPr>
              <a:t>http://m.me/OE.Egyetemi.Konyvtar/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b="1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b="1" kern="0" dirty="0">
              <a:solidFill>
                <a:schemeClr val="bg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56715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4FD130-E50B-2545-B869-DE837B913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8756" y="1763344"/>
            <a:ext cx="5792789" cy="1082139"/>
          </a:xfrm>
        </p:spPr>
        <p:txBody>
          <a:bodyPr/>
          <a:lstStyle/>
          <a:p>
            <a:pPr marL="0" indent="0">
              <a:buNone/>
            </a:pPr>
            <a:r>
              <a:rPr lang="hu-HU" sz="20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Az Egyetem kampuszaihoz igazodva, a Könyvtár hálózatot alkot 6 tagkönyvtárával:</a:t>
            </a:r>
          </a:p>
          <a:p>
            <a:pPr marL="0" indent="0">
              <a:buNone/>
            </a:pPr>
            <a:r>
              <a:rPr lang="hu-HU" sz="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</a:p>
          <a:p>
            <a:r>
              <a:rPr lang="hu-HU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Doberdó úti Könyvtár – Központi Könyvtár</a:t>
            </a:r>
          </a:p>
          <a:p>
            <a:r>
              <a:rPr lang="hu-HU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Tavaszmező utcai Könyvtár</a:t>
            </a:r>
          </a:p>
          <a:p>
            <a:r>
              <a:rPr lang="hu-HU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Népszínház utcai Könyvtár</a:t>
            </a:r>
          </a:p>
          <a:p>
            <a:r>
              <a:rPr lang="hu-HU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Thököly úti Könyvtár</a:t>
            </a:r>
          </a:p>
          <a:p>
            <a:r>
              <a:rPr lang="hu-HU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Székesfehérvári Könyvtár - Műszaki Szakolvasó</a:t>
            </a:r>
          </a:p>
          <a:p>
            <a:r>
              <a:rPr lang="hu-HU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Székesfehérvári Könyvtár - </a:t>
            </a:r>
            <a:r>
              <a:rPr lang="hu-HU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Geoinformatikai</a:t>
            </a:r>
            <a:r>
              <a:rPr lang="hu-HU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Szakolvasó</a:t>
            </a:r>
            <a:endParaRPr lang="en-US" sz="16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E5EB5F-D064-D747-9514-DAB589BE13FB}"/>
              </a:ext>
            </a:extLst>
          </p:cNvPr>
          <p:cNvSpPr txBox="1">
            <a:spLocks/>
          </p:cNvSpPr>
          <p:nvPr/>
        </p:nvSpPr>
        <p:spPr>
          <a:xfrm>
            <a:off x="3073399" y="615662"/>
            <a:ext cx="10515600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sz="2800" dirty="0"/>
              <a:t>Egyetemi Könyvtár</a:t>
            </a:r>
            <a:endParaRPr lang="en-US" sz="2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4EE2AAA-1B42-2D46-AD75-2389994F15AD}"/>
              </a:ext>
            </a:extLst>
          </p:cNvPr>
          <p:cNvSpPr txBox="1">
            <a:spLocks/>
          </p:cNvSpPr>
          <p:nvPr/>
        </p:nvSpPr>
        <p:spPr>
          <a:xfrm>
            <a:off x="7666182" y="676448"/>
            <a:ext cx="3470559" cy="488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Tagkönyvtárak</a:t>
            </a:r>
            <a:endParaRPr lang="en-US" sz="24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6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747" y="4671082"/>
            <a:ext cx="1986701" cy="1464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Tartalom hely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590" y="1900441"/>
            <a:ext cx="1980883" cy="1320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Kvt 00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0"/>
          <a:stretch/>
        </p:blipFill>
        <p:spPr>
          <a:xfrm>
            <a:off x="7178590" y="4710551"/>
            <a:ext cx="1980883" cy="1424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Tartalom hely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28747" y="1893884"/>
            <a:ext cx="1980883" cy="1372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Tartalom hely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747" y="3318783"/>
            <a:ext cx="1975149" cy="1294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 descr="001 0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0"/>
          <a:stretch/>
        </p:blipFill>
        <p:spPr>
          <a:xfrm>
            <a:off x="7178589" y="3308825"/>
            <a:ext cx="1980883" cy="1299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CA4FD130-E50B-2545-B869-DE837B913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93233" y="5127637"/>
            <a:ext cx="6620928" cy="1203887"/>
          </a:xfrm>
        </p:spPr>
        <p:txBody>
          <a:bodyPr/>
          <a:lstStyle/>
          <a:p>
            <a:pPr marL="0" indent="0">
              <a:buNone/>
            </a:pPr>
            <a:r>
              <a:rPr lang="hu-HU" sz="20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 tagkönyvtárakban egységes feltétlekkel érhetők el a könyvtári alapszolgáltatások:</a:t>
            </a:r>
          </a:p>
          <a:p>
            <a:pPr marL="0" indent="0">
              <a:buNone/>
            </a:pPr>
            <a:r>
              <a:rPr lang="hu-HU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Nyomtatás, fénymásolás, </a:t>
            </a:r>
            <a:r>
              <a:rPr lang="hu-HU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szkennelés</a:t>
            </a:r>
            <a:r>
              <a:rPr lang="hu-HU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, számítógéphasználat, általános és szaktájékoztatás, online adatbázisok elérése, kölcsönzés, könyvtárközi kölcsönzés…</a:t>
            </a:r>
            <a:endParaRPr lang="en-US" sz="16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259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E5EB5F-D064-D747-9514-DAB589BE13FB}"/>
              </a:ext>
            </a:extLst>
          </p:cNvPr>
          <p:cNvSpPr txBox="1">
            <a:spLocks/>
          </p:cNvSpPr>
          <p:nvPr/>
        </p:nvSpPr>
        <p:spPr>
          <a:xfrm>
            <a:off x="2960573" y="617472"/>
            <a:ext cx="10515600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sz="2800" dirty="0"/>
              <a:t>Egyetemi Könyvtár</a:t>
            </a:r>
            <a:endParaRPr lang="en-US" sz="2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4EE2AAA-1B42-2D46-AD75-2389994F15AD}"/>
              </a:ext>
            </a:extLst>
          </p:cNvPr>
          <p:cNvSpPr txBox="1">
            <a:spLocks/>
          </p:cNvSpPr>
          <p:nvPr/>
        </p:nvSpPr>
        <p:spPr>
          <a:xfrm>
            <a:off x="7269337" y="651048"/>
            <a:ext cx="4481945" cy="488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u-HU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Gyűjtőkör</a:t>
            </a:r>
            <a:endParaRPr lang="en-US" sz="24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551709" y="1967496"/>
            <a:ext cx="914400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 gyűjtőkör azoknak a dokumentumoknak a köre melyeket a Könyvtár beszerez, állományba vesz és szolgáltat.</a:t>
            </a:r>
          </a:p>
          <a:p>
            <a:pPr marL="347472" indent="-347472"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Wingdings" panose="05000000000000000000" pitchFamily="2" charset="2"/>
              <a:buChar char="Ø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b="1" kern="0" dirty="0" err="1">
                <a:solidFill>
                  <a:schemeClr val="bg1"/>
                </a:solidFill>
                <a:latin typeface="Century Gothic"/>
              </a:rPr>
              <a:t>Főgyűjtőkör</a:t>
            </a:r>
            <a:r>
              <a:rPr lang="hu-HU" b="1" kern="0" dirty="0">
                <a:solidFill>
                  <a:schemeClr val="bg1"/>
                </a:solidFill>
                <a:latin typeface="Century Gothic"/>
              </a:rPr>
              <a:t>: 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az Egyetemen mindenkor oktatott szakterületek irodalma.</a:t>
            </a:r>
          </a:p>
          <a:p>
            <a:pPr marL="347472" indent="-347472"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Wingdings" panose="05000000000000000000" pitchFamily="2" charset="2"/>
              <a:buChar char="Ø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b="1" kern="0" dirty="0">
                <a:solidFill>
                  <a:schemeClr val="bg1"/>
                </a:solidFill>
                <a:latin typeface="Century Gothic"/>
              </a:rPr>
              <a:t>Mellékgyűjtőkör: 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tájékoztatás, nyelvoktatás, általános műveltség.</a:t>
            </a:r>
          </a:p>
          <a:p>
            <a:pPr marL="347472" indent="-347472"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Wingdings" panose="05000000000000000000" pitchFamily="2" charset="2"/>
              <a:buChar char="Ø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 Könyvtár megőrzi az Egyetem és </a:t>
            </a:r>
            <a:r>
              <a:rPr lang="hu-HU" kern="0" dirty="0" err="1">
                <a:solidFill>
                  <a:schemeClr val="bg1"/>
                </a:solidFill>
                <a:latin typeface="Century Gothic"/>
              </a:rPr>
              <a:t>jogelődeinek</a:t>
            </a:r>
            <a:r>
              <a:rPr lang="hu-HU" kern="0" dirty="0">
                <a:solidFill>
                  <a:schemeClr val="bg1"/>
                </a:solidFill>
                <a:latin typeface="Century Gothic"/>
              </a:rPr>
              <a:t> történeti anyagát, digitalizáló tevékenységével elektronikus formában is archiválja azokat.</a:t>
            </a:r>
          </a:p>
          <a:p>
            <a:pPr marL="347472" indent="-347472"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Wingdings" panose="05000000000000000000" pitchFamily="2" charset="2"/>
              <a:buChar char="Ø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42681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E5EB5F-D064-D747-9514-DAB589BE13FB}"/>
              </a:ext>
            </a:extLst>
          </p:cNvPr>
          <p:cNvSpPr txBox="1">
            <a:spLocks/>
          </p:cNvSpPr>
          <p:nvPr/>
        </p:nvSpPr>
        <p:spPr>
          <a:xfrm>
            <a:off x="2960573" y="617472"/>
            <a:ext cx="10515600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sz="2800" dirty="0"/>
              <a:t>Egyetemi Könyvtár</a:t>
            </a:r>
            <a:endParaRPr lang="en-US" sz="2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4EE2AAA-1B42-2D46-AD75-2389994F15AD}"/>
              </a:ext>
            </a:extLst>
          </p:cNvPr>
          <p:cNvSpPr txBox="1">
            <a:spLocks/>
          </p:cNvSpPr>
          <p:nvPr/>
        </p:nvSpPr>
        <p:spPr>
          <a:xfrm>
            <a:off x="7269337" y="651048"/>
            <a:ext cx="4481945" cy="488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u-HU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könyvtári állomány</a:t>
            </a:r>
            <a:endParaRPr lang="en-US" sz="24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72328" y="2137617"/>
            <a:ext cx="914400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Hagyományos nyomtatott könyvek,  jegyzetek</a:t>
            </a:r>
          </a:p>
          <a:p>
            <a:pPr marL="285750" indent="-285750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Szakmai folyóiratok, hetilapok, napilapok, CD, DVD</a:t>
            </a:r>
          </a:p>
          <a:p>
            <a:pPr marL="285750" indent="-285750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Előfizetett adatbázisok: Web of  Science, Science </a:t>
            </a:r>
            <a:r>
              <a:rPr lang="hu-HU" kern="0" dirty="0" err="1">
                <a:solidFill>
                  <a:schemeClr val="bg1"/>
                </a:solidFill>
                <a:latin typeface="Century Gothic"/>
              </a:rPr>
              <a:t>Direct</a:t>
            </a:r>
            <a:r>
              <a:rPr lang="hu-HU" kern="0" dirty="0">
                <a:solidFill>
                  <a:schemeClr val="bg1"/>
                </a:solidFill>
                <a:latin typeface="Century Gothic"/>
              </a:rPr>
              <a:t>, Springer Link, MERSZ, </a:t>
            </a:r>
            <a:r>
              <a:rPr lang="hu-HU" kern="0" dirty="0" err="1">
                <a:solidFill>
                  <a:schemeClr val="bg1"/>
                </a:solidFill>
                <a:latin typeface="Century Gothic"/>
              </a:rPr>
              <a:t>Interkönyv</a:t>
            </a:r>
            <a:r>
              <a:rPr lang="hu-HU" kern="0">
                <a:solidFill>
                  <a:schemeClr val="bg1"/>
                </a:solidFill>
                <a:latin typeface="Century Gothic"/>
              </a:rPr>
              <a:t>, SciVal</a:t>
            </a: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	(többit lásd a honlapon: http://lib.uni-obuda.hu/eisz-adatbazisok)</a:t>
            </a:r>
          </a:p>
          <a:p>
            <a:pPr marL="285750" indent="-285750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Saját építésű adatbázisok: Szakdolgozatok, TDK </a:t>
            </a:r>
          </a:p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	dolgozatok, PhD disszertációk, egyetemi </a:t>
            </a:r>
          </a:p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	kiadványok, publikációk, konferencia anyagok…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         Óbudai Egyetem Digitális Archívum - ÓDA</a:t>
            </a:r>
          </a:p>
          <a:p>
            <a:pPr marL="347472" indent="-347472"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Wingdings" panose="05000000000000000000" pitchFamily="2" charset="2"/>
              <a:buChar char="Ø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30" y="2393688"/>
            <a:ext cx="1603511" cy="4597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30" y="3777020"/>
            <a:ext cx="1467329" cy="507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http://wok.mimas.ac.uk/images/wos-logo_web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9" r="9644" b="25578"/>
          <a:stretch/>
        </p:blipFill>
        <p:spPr bwMode="auto">
          <a:xfrm>
            <a:off x="9643830" y="3133330"/>
            <a:ext cx="1876201" cy="288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328" y="4640015"/>
            <a:ext cx="967462" cy="10056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683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E5EB5F-D064-D747-9514-DAB589BE13FB}"/>
              </a:ext>
            </a:extLst>
          </p:cNvPr>
          <p:cNvSpPr txBox="1">
            <a:spLocks/>
          </p:cNvSpPr>
          <p:nvPr/>
        </p:nvSpPr>
        <p:spPr>
          <a:xfrm>
            <a:off x="2960573" y="617472"/>
            <a:ext cx="10515600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sz="2800" dirty="0"/>
              <a:t>Egyetemi Könyvtár</a:t>
            </a:r>
            <a:endParaRPr lang="en-US" sz="2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4EE2AAA-1B42-2D46-AD75-2389994F15AD}"/>
              </a:ext>
            </a:extLst>
          </p:cNvPr>
          <p:cNvSpPr txBox="1">
            <a:spLocks/>
          </p:cNvSpPr>
          <p:nvPr/>
        </p:nvSpPr>
        <p:spPr>
          <a:xfrm>
            <a:off x="7269337" y="651048"/>
            <a:ext cx="4481945" cy="488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u-HU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Hagyományos szolgáltatások</a:t>
            </a:r>
          </a:p>
        </p:txBody>
      </p:sp>
      <p:sp>
        <p:nvSpPr>
          <p:cNvPr id="7" name="Téglalap 6"/>
          <p:cNvSpPr/>
          <p:nvPr/>
        </p:nvSpPr>
        <p:spPr>
          <a:xfrm>
            <a:off x="1301667" y="2137617"/>
            <a:ext cx="4184732" cy="4421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Tájékoztatás</a:t>
            </a:r>
          </a:p>
          <a:p>
            <a:pPr marL="285750" indent="-285750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Helyben olvasás</a:t>
            </a:r>
          </a:p>
          <a:p>
            <a:pPr marL="285750" indent="-285750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Kölcsönzés </a:t>
            </a:r>
          </a:p>
          <a:p>
            <a:pPr marL="285750" indent="-285750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Könyvtárközi kölcsönzés</a:t>
            </a:r>
          </a:p>
          <a:p>
            <a:pPr marL="285750" indent="-285750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Számítógép használat</a:t>
            </a:r>
          </a:p>
          <a:p>
            <a:pPr marL="285750" indent="-285750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Online adatbázisok elérése</a:t>
            </a:r>
          </a:p>
          <a:p>
            <a:pPr marL="285750" indent="-285750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Nyomtatás</a:t>
            </a:r>
          </a:p>
          <a:p>
            <a:pPr marL="285750" indent="-285750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kern="0" dirty="0" err="1">
                <a:solidFill>
                  <a:schemeClr val="bg1"/>
                </a:solidFill>
                <a:latin typeface="Century Gothic"/>
              </a:rPr>
              <a:t>Szkennelés</a:t>
            </a: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marL="285750" indent="-285750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Fénymásolás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         </a:t>
            </a:r>
          </a:p>
        </p:txBody>
      </p:sp>
      <p:sp>
        <p:nvSpPr>
          <p:cNvPr id="2" name="Téglalap 1"/>
          <p:cNvSpPr/>
          <p:nvPr/>
        </p:nvSpPr>
        <p:spPr>
          <a:xfrm>
            <a:off x="7695792" y="2174518"/>
            <a:ext cx="3629034" cy="3303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defTabSz="457200" eaLnBrk="0" hangingPunct="0">
              <a:spcBef>
                <a:spcPts val="1000"/>
              </a:spcBef>
              <a:buClr>
                <a:srgbClr val="EB4824"/>
              </a:buClr>
              <a:buSzPct val="80000"/>
            </a:pPr>
            <a:r>
              <a:rPr lang="hu-HU" sz="1600" i="1" kern="0" dirty="0">
                <a:solidFill>
                  <a:schemeClr val="bg1"/>
                </a:solidFill>
                <a:latin typeface="Century Gothic"/>
              </a:rPr>
              <a:t>A könyvtárosok segítséget nyújtanak a könyvtár és a katalógus használatában, irodalomkutatásban, kutatás módszertani kérdésekben, szakirodalmi adatbázisok megismerésében, közhasznú információk keresésében.</a:t>
            </a:r>
          </a:p>
          <a:p>
            <a:pPr lvl="1" algn="ctr" defTabSz="457200" eaLnBrk="0" hangingPunct="0">
              <a:spcBef>
                <a:spcPts val="1000"/>
              </a:spcBef>
              <a:buClr>
                <a:srgbClr val="EB4824"/>
              </a:buClr>
              <a:buSzPct val="80000"/>
            </a:pPr>
            <a:endParaRPr lang="hu-HU" sz="1600" i="1" kern="0" dirty="0">
              <a:solidFill>
                <a:schemeClr val="bg1"/>
              </a:solidFill>
              <a:latin typeface="Century Gothic"/>
            </a:endParaRPr>
          </a:p>
          <a:p>
            <a:pPr lvl="1" algn="ctr" defTabSz="457200" eaLnBrk="0" hangingPunct="0">
              <a:spcBef>
                <a:spcPts val="1000"/>
              </a:spcBef>
              <a:buClr>
                <a:srgbClr val="EB4824"/>
              </a:buClr>
              <a:buSzPct val="80000"/>
            </a:pPr>
            <a:r>
              <a:rPr lang="hu-HU" sz="1600" i="1" kern="0" dirty="0">
                <a:solidFill>
                  <a:schemeClr val="bg1"/>
                </a:solidFill>
                <a:latin typeface="Century Gothic"/>
              </a:rPr>
              <a:t>…és segítenek eligazodni az Egyetemmel kapcsolatos kérdésekben.</a:t>
            </a:r>
          </a:p>
        </p:txBody>
      </p:sp>
      <p:pic>
        <p:nvPicPr>
          <p:cNvPr id="14" name="Tartalom helye 1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9208" y="2306531"/>
            <a:ext cx="2360258" cy="2356547"/>
          </a:xfrm>
        </p:spPr>
      </p:pic>
    </p:spTree>
    <p:extLst>
      <p:ext uri="{BB962C8B-B14F-4D97-AF65-F5344CB8AC3E}">
        <p14:creationId xmlns:p14="http://schemas.microsoft.com/office/powerpoint/2010/main" val="2674389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E5EB5F-D064-D747-9514-DAB589BE13FB}"/>
              </a:ext>
            </a:extLst>
          </p:cNvPr>
          <p:cNvSpPr txBox="1">
            <a:spLocks/>
          </p:cNvSpPr>
          <p:nvPr/>
        </p:nvSpPr>
        <p:spPr>
          <a:xfrm>
            <a:off x="2960573" y="617472"/>
            <a:ext cx="10515600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sz="2800" dirty="0"/>
              <a:t>Egyetemi Könyvtár</a:t>
            </a:r>
            <a:endParaRPr lang="en-US" sz="2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4EE2AAA-1B42-2D46-AD75-2389994F15AD}"/>
              </a:ext>
            </a:extLst>
          </p:cNvPr>
          <p:cNvSpPr txBox="1">
            <a:spLocks/>
          </p:cNvSpPr>
          <p:nvPr/>
        </p:nvSpPr>
        <p:spPr>
          <a:xfrm>
            <a:off x="7269337" y="651048"/>
            <a:ext cx="4481945" cy="488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u-HU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Számítógép használat</a:t>
            </a:r>
          </a:p>
        </p:txBody>
      </p:sp>
      <p:sp>
        <p:nvSpPr>
          <p:cNvPr id="7" name="Téglalap 6"/>
          <p:cNvSpPr/>
          <p:nvPr/>
        </p:nvSpPr>
        <p:spPr>
          <a:xfrm>
            <a:off x="615402" y="2092917"/>
            <a:ext cx="4184732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 Könyvtár asztali </a:t>
            </a:r>
            <a:r>
              <a:rPr lang="hu-HU" kern="0" dirty="0" err="1">
                <a:solidFill>
                  <a:schemeClr val="bg1"/>
                </a:solidFill>
                <a:latin typeface="Century Gothic"/>
              </a:rPr>
              <a:t>számítógépei</a:t>
            </a:r>
            <a:r>
              <a:rPr lang="hu-HU" kern="0" dirty="0">
                <a:solidFill>
                  <a:schemeClr val="bg1"/>
                </a:solidFill>
                <a:latin typeface="Century Gothic"/>
              </a:rPr>
              <a:t> és 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laptopjai, minden olvasó számára ingyenesen használhatóak. 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(Internet, </a:t>
            </a:r>
            <a:r>
              <a:rPr lang="hu-HU" kern="0" dirty="0" err="1">
                <a:solidFill>
                  <a:schemeClr val="bg1"/>
                </a:solidFill>
                <a:latin typeface="Century Gothic"/>
              </a:rPr>
              <a:t>Neptun</a:t>
            </a:r>
            <a:r>
              <a:rPr lang="hu-HU" kern="0" dirty="0">
                <a:solidFill>
                  <a:schemeClr val="bg1"/>
                </a:solidFill>
                <a:latin typeface="Century Gothic"/>
              </a:rPr>
              <a:t>, adatbázisok, Office stb.)         </a:t>
            </a:r>
          </a:p>
        </p:txBody>
      </p:sp>
      <p:pic>
        <p:nvPicPr>
          <p:cNvPr id="9" name="Tartalom helye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6279" y="3826725"/>
            <a:ext cx="2667000" cy="2706688"/>
          </a:xfrm>
        </p:spPr>
      </p:pic>
      <p:sp>
        <p:nvSpPr>
          <p:cNvPr id="10" name="Téglalap 9"/>
          <p:cNvSpPr/>
          <p:nvPr/>
        </p:nvSpPr>
        <p:spPr>
          <a:xfrm>
            <a:off x="5945857" y="2319745"/>
            <a:ext cx="4952514" cy="3760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 könyvtárban lehetőség van </a:t>
            </a:r>
            <a:r>
              <a:rPr lang="hu-HU" b="1" kern="0" dirty="0">
                <a:solidFill>
                  <a:schemeClr val="bg1"/>
                </a:solidFill>
                <a:latin typeface="Century Gothic"/>
              </a:rPr>
              <a:t>fénymásolásra</a:t>
            </a:r>
            <a:r>
              <a:rPr lang="hu-HU" kern="0" dirty="0">
                <a:solidFill>
                  <a:schemeClr val="bg1"/>
                </a:solidFill>
                <a:latin typeface="Century Gothic"/>
              </a:rPr>
              <a:t>. 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 másolás díja 25 Ft,- / oldal.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b="1" kern="0" dirty="0" err="1">
                <a:solidFill>
                  <a:schemeClr val="bg1"/>
                </a:solidFill>
                <a:latin typeface="Century Gothic"/>
              </a:rPr>
              <a:t>Szkennelésre</a:t>
            </a:r>
            <a:r>
              <a:rPr lang="hu-HU" kern="0" dirty="0">
                <a:solidFill>
                  <a:schemeClr val="bg1"/>
                </a:solidFill>
                <a:latin typeface="Century Gothic"/>
              </a:rPr>
              <a:t> ingyen van lehetőség.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b="1" kern="0" dirty="0">
                <a:solidFill>
                  <a:schemeClr val="bg1"/>
                </a:solidFill>
                <a:latin typeface="Century Gothic"/>
              </a:rPr>
              <a:t>Nyomtatás</a:t>
            </a:r>
            <a:r>
              <a:rPr lang="hu-HU" kern="0" dirty="0">
                <a:solidFill>
                  <a:schemeClr val="bg1"/>
                </a:solidFill>
                <a:latin typeface="Century Gothic"/>
              </a:rPr>
              <a:t>	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Fekete-fehér: 25 Ft/oldal (A4)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Színes:  80 Ft/oldal (A4)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(</a:t>
            </a:r>
            <a:r>
              <a:rPr lang="hu-HU" i="1" kern="0" dirty="0">
                <a:solidFill>
                  <a:schemeClr val="bg1"/>
                </a:solidFill>
                <a:latin typeface="Century Gothic"/>
              </a:rPr>
              <a:t>A további másolási lehetőségek árai a Könyvtár honlapján megtekinthetők)</a:t>
            </a:r>
          </a:p>
        </p:txBody>
      </p:sp>
    </p:spTree>
    <p:extLst>
      <p:ext uri="{BB962C8B-B14F-4D97-AF65-F5344CB8AC3E}">
        <p14:creationId xmlns:p14="http://schemas.microsoft.com/office/powerpoint/2010/main" val="3900716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E5EB5F-D064-D747-9514-DAB589BE13FB}"/>
              </a:ext>
            </a:extLst>
          </p:cNvPr>
          <p:cNvSpPr txBox="1">
            <a:spLocks/>
          </p:cNvSpPr>
          <p:nvPr/>
        </p:nvSpPr>
        <p:spPr>
          <a:xfrm>
            <a:off x="2960573" y="617472"/>
            <a:ext cx="10515600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sz="2800" dirty="0"/>
              <a:t>Egyetemi Könyvtár</a:t>
            </a:r>
            <a:endParaRPr lang="en-US" sz="2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4EE2AAA-1B42-2D46-AD75-2389994F15AD}"/>
              </a:ext>
            </a:extLst>
          </p:cNvPr>
          <p:cNvSpPr txBox="1">
            <a:spLocks/>
          </p:cNvSpPr>
          <p:nvPr/>
        </p:nvSpPr>
        <p:spPr>
          <a:xfrm>
            <a:off x="7269337" y="651048"/>
            <a:ext cx="4481945" cy="488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u-HU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Beiratkozás</a:t>
            </a:r>
          </a:p>
        </p:txBody>
      </p:sp>
      <p:sp>
        <p:nvSpPr>
          <p:cNvPr id="7" name="Téglalap 6"/>
          <p:cNvSpPr/>
          <p:nvPr/>
        </p:nvSpPr>
        <p:spPr>
          <a:xfrm>
            <a:off x="868207" y="2092916"/>
            <a:ext cx="4184732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Az eddig felsorolt szolgáltatások beiratkozás nélkül vehetők igénybe.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b="1" kern="0" dirty="0">
                <a:solidFill>
                  <a:schemeClr val="bg1"/>
                </a:solidFill>
                <a:latin typeface="Century Gothic"/>
              </a:rPr>
              <a:t>Kölcsönzésre azonban csak a beiratkozott olvasóknak van lehetőségük!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 beiratkozás feltétele érvényes hallgatói jogviszony az Egyetemmel.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 beiratkozás minden hallgató számára térítésmentes! </a:t>
            </a:r>
          </a:p>
        </p:txBody>
      </p:sp>
      <p:sp>
        <p:nvSpPr>
          <p:cNvPr id="11" name="Téglalap 10"/>
          <p:cNvSpPr/>
          <p:nvPr/>
        </p:nvSpPr>
        <p:spPr>
          <a:xfrm>
            <a:off x="6556705" y="2167296"/>
            <a:ext cx="418473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Beiratkozási nyomtatvány kitöltése (GDPR törvény)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Amit még kérünk: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b="1" kern="0" dirty="0">
                <a:solidFill>
                  <a:schemeClr val="bg1"/>
                </a:solidFill>
                <a:latin typeface="Century Gothic"/>
              </a:rPr>
              <a:t>E-mail cím (Fontos!)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Telefonszám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 beiratkozáskor kapott olvasójegyet, minden félévben érvényesíteni kell!</a:t>
            </a:r>
          </a:p>
        </p:txBody>
      </p:sp>
    </p:spTree>
    <p:extLst>
      <p:ext uri="{BB962C8B-B14F-4D97-AF65-F5344CB8AC3E}">
        <p14:creationId xmlns:p14="http://schemas.microsoft.com/office/powerpoint/2010/main" val="3984603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E5EB5F-D064-D747-9514-DAB589BE13FB}"/>
              </a:ext>
            </a:extLst>
          </p:cNvPr>
          <p:cNvSpPr txBox="1">
            <a:spLocks/>
          </p:cNvSpPr>
          <p:nvPr/>
        </p:nvSpPr>
        <p:spPr>
          <a:xfrm>
            <a:off x="2960573" y="617472"/>
            <a:ext cx="10515600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sz="2800" dirty="0"/>
              <a:t>Egyetemi Könyvtár</a:t>
            </a:r>
            <a:endParaRPr lang="en-US" sz="2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4EE2AAA-1B42-2D46-AD75-2389994F15AD}"/>
              </a:ext>
            </a:extLst>
          </p:cNvPr>
          <p:cNvSpPr txBox="1">
            <a:spLocks/>
          </p:cNvSpPr>
          <p:nvPr/>
        </p:nvSpPr>
        <p:spPr>
          <a:xfrm>
            <a:off x="7269337" y="651048"/>
            <a:ext cx="4481945" cy="488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u-HU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Beiratkozás </a:t>
            </a:r>
          </a:p>
        </p:txBody>
      </p:sp>
      <p:sp>
        <p:nvSpPr>
          <p:cNvPr id="7" name="Téglalap 6"/>
          <p:cNvSpPr/>
          <p:nvPr/>
        </p:nvSpPr>
        <p:spPr>
          <a:xfrm>
            <a:off x="868206" y="2092916"/>
            <a:ext cx="4267319" cy="4057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 beiratkozás felgyorsítása érdekében lehetséges online kitölteni és megküldeni a beiratkozási nyomtatványt.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 nyomtatvány elérhető a Könyvtár portálján </a:t>
            </a:r>
            <a:r>
              <a:rPr lang="hu-HU" b="1" kern="0" dirty="0">
                <a:solidFill>
                  <a:schemeClr val="bg1"/>
                </a:solidFill>
                <a:latin typeface="Century Gothic"/>
              </a:rPr>
              <a:t>/ lib.uni-obuda.hu / </a:t>
            </a:r>
            <a:r>
              <a:rPr lang="hu-HU" kern="0" dirty="0">
                <a:solidFill>
                  <a:schemeClr val="bg1"/>
                </a:solidFill>
                <a:latin typeface="Century Gothic"/>
              </a:rPr>
              <a:t>de bármely online </a:t>
            </a:r>
            <a:r>
              <a:rPr lang="hu-HU" kern="0" dirty="0" err="1">
                <a:solidFill>
                  <a:schemeClr val="bg1"/>
                </a:solidFill>
                <a:latin typeface="Century Gothic"/>
              </a:rPr>
              <a:t>elérhetőségünkön</a:t>
            </a:r>
            <a:r>
              <a:rPr lang="hu-HU" kern="0" dirty="0">
                <a:solidFill>
                  <a:schemeClr val="bg1"/>
                </a:solidFill>
                <a:latin typeface="Century Gothic"/>
              </a:rPr>
              <a:t> keresztül, kérésre megküldjük.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Messenger</a:t>
            </a:r>
            <a:r>
              <a:rPr lang="hu-HU" kern="0">
                <a:solidFill>
                  <a:schemeClr val="bg1"/>
                </a:solidFill>
                <a:latin typeface="Century Gothic"/>
              </a:rPr>
              <a:t>:</a:t>
            </a:r>
            <a:r>
              <a:rPr lang="hu-HU" b="1" kern="0">
                <a:solidFill>
                  <a:schemeClr val="bg1"/>
                </a:solidFill>
                <a:latin typeface="Century Gothic"/>
              </a:rPr>
              <a:t> http</a:t>
            </a:r>
            <a:r>
              <a:rPr lang="hu-HU" b="1" kern="0" dirty="0">
                <a:solidFill>
                  <a:schemeClr val="bg1"/>
                </a:solidFill>
                <a:latin typeface="Century Gothic"/>
              </a:rPr>
              <a:t>://m.me/OE.Egyetemi.Konyvtar/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943" y="1786270"/>
            <a:ext cx="4245367" cy="461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64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E5EB5F-D064-D747-9514-DAB589BE13FB}"/>
              </a:ext>
            </a:extLst>
          </p:cNvPr>
          <p:cNvSpPr txBox="1">
            <a:spLocks/>
          </p:cNvSpPr>
          <p:nvPr/>
        </p:nvSpPr>
        <p:spPr>
          <a:xfrm>
            <a:off x="2960573" y="617472"/>
            <a:ext cx="10515600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sz="2800" dirty="0"/>
              <a:t>Egyetemi Könyvtár</a:t>
            </a:r>
            <a:endParaRPr lang="en-US" sz="2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4EE2AAA-1B42-2D46-AD75-2389994F15AD}"/>
              </a:ext>
            </a:extLst>
          </p:cNvPr>
          <p:cNvSpPr txBox="1">
            <a:spLocks/>
          </p:cNvSpPr>
          <p:nvPr/>
        </p:nvSpPr>
        <p:spPr>
          <a:xfrm>
            <a:off x="7269337" y="651048"/>
            <a:ext cx="4481945" cy="488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u-HU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Kölcsönzés</a:t>
            </a:r>
          </a:p>
        </p:txBody>
      </p:sp>
      <p:sp>
        <p:nvSpPr>
          <p:cNvPr id="7" name="Téglalap 6"/>
          <p:cNvSpPr/>
          <p:nvPr/>
        </p:nvSpPr>
        <p:spPr>
          <a:xfrm>
            <a:off x="474802" y="1944061"/>
            <a:ext cx="4267319" cy="461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Az Egyetem összes Könyvtárából egyidejűleg 15 db dokumentum kölcsönözhető.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 hosszabbítási szándékot külön jelezni szíveskedjenek. (Újabb könyvek kölcsönzésekor a korábban kivett dokumentumok lejárati ideje nem változik.)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Hosszabbítani a lejárat napjáig lehet személyesen vagy interneten keresztül. 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10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5541" y="2381694"/>
            <a:ext cx="1962567" cy="2811831"/>
          </a:xfrm>
        </p:spPr>
      </p:pic>
      <p:sp>
        <p:nvSpPr>
          <p:cNvPr id="11" name="Téglalap 10"/>
          <p:cNvSpPr/>
          <p:nvPr/>
        </p:nvSpPr>
        <p:spPr>
          <a:xfrm>
            <a:off x="7591528" y="2659988"/>
            <a:ext cx="4267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b="1" kern="0" dirty="0">
              <a:solidFill>
                <a:schemeClr val="bg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6082452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NNG">
      <a:dk1>
        <a:srgbClr val="000000"/>
      </a:dk1>
      <a:lt1>
        <a:srgbClr val="FFFFFF"/>
      </a:lt1>
      <a:dk2>
        <a:srgbClr val="006EB6"/>
      </a:dk2>
      <a:lt2>
        <a:srgbClr val="E7E6E6"/>
      </a:lt2>
      <a:accent1>
        <a:srgbClr val="006CA9"/>
      </a:accent1>
      <a:accent2>
        <a:srgbClr val="009EE0"/>
      </a:accent2>
      <a:accent3>
        <a:srgbClr val="A5A5A5"/>
      </a:accent3>
      <a:accent4>
        <a:srgbClr val="00022A"/>
      </a:accent4>
      <a:accent5>
        <a:srgbClr val="D9D9D5"/>
      </a:accent5>
      <a:accent6>
        <a:srgbClr val="FF7548"/>
      </a:accent6>
      <a:hlink>
        <a:srgbClr val="009DDF"/>
      </a:hlink>
      <a:folHlink>
        <a:srgbClr val="006EB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5656</TotalTime>
  <Words>816</Words>
  <Application>Microsoft Office PowerPoint</Application>
  <PresentationFormat>Szélesvásznú</PresentationFormat>
  <Paragraphs>127</Paragraphs>
  <Slides>13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4</vt:i4>
      </vt:variant>
      <vt:variant>
        <vt:lpstr>Diacímek</vt:lpstr>
      </vt:variant>
      <vt:variant>
        <vt:i4>13</vt:i4>
      </vt:variant>
    </vt:vector>
  </HeadingPairs>
  <TitlesOfParts>
    <vt:vector size="23" baseType="lpstr">
      <vt:lpstr>Arial</vt:lpstr>
      <vt:lpstr>Calibri</vt:lpstr>
      <vt:lpstr>Century Gothic</vt:lpstr>
      <vt:lpstr>Open Sans</vt:lpstr>
      <vt:lpstr>Open Sans Light</vt:lpstr>
      <vt:lpstr>Wingdings</vt:lpstr>
      <vt:lpstr>2_Office Theme</vt:lpstr>
      <vt:lpstr>3_Office Theme</vt:lpstr>
      <vt:lpstr>4_Office Theme</vt:lpstr>
      <vt:lpstr>5_Office Theme</vt:lpstr>
      <vt:lpstr>Egyetemi Könyvtár Könyvtárhasználat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Berek László</dc:creator>
  <cp:lastModifiedBy>Halmos Marianna</cp:lastModifiedBy>
  <cp:revision>148</cp:revision>
  <cp:lastPrinted>2019-02-21T16:25:53Z</cp:lastPrinted>
  <dcterms:created xsi:type="dcterms:W3CDTF">2019-01-21T14:36:44Z</dcterms:created>
  <dcterms:modified xsi:type="dcterms:W3CDTF">2022-09-22T08:17:05Z</dcterms:modified>
</cp:coreProperties>
</file>